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C0E98"/>
    <a:srgbClr val="FF7C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1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16523" y="1828800"/>
            <a:ext cx="6172200" cy="24384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28700" y="4442264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0150" y="812800"/>
            <a:ext cx="5314950" cy="24384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0150" y="3343715"/>
            <a:ext cx="5314950" cy="2012949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943600" y="8555568"/>
            <a:ext cx="571500" cy="486833"/>
          </a:xfrm>
        </p:spPr>
        <p:txBody>
          <a:bodyPr/>
          <a:lstStyle/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69" y="2046817"/>
            <a:ext cx="3031331" cy="1001183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3149601"/>
            <a:ext cx="303014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3149601"/>
            <a:ext cx="3031331" cy="50186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900" y="2032001"/>
            <a:ext cx="2256235" cy="6136217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812800"/>
            <a:ext cx="4114800" cy="696384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71600" y="2442633"/>
            <a:ext cx="4114800" cy="52832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1600" y="1555716"/>
            <a:ext cx="4114800" cy="7071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"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27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342900" y="8555568"/>
            <a:ext cx="16002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AAEBB56-733E-441E-8DD5-F4F7A3F5E772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343150" y="8555568"/>
            <a:ext cx="2171700" cy="486833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943600" y="8555568"/>
            <a:ext cx="571500" cy="486833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D96C8C-A444-49F2-A6CA-A0EFEEC2AF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8640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Градостроительный ПЛАН </a:t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ЗЕМЕЛЬНОГО УЧАСТКА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7" name="Picture 3" descr="C:\Users\User\Desktop\ИСЧЕРПЫВАЮЩИЙ ПЕРЕЧЕНЬ РАЗРЕШЕНИЕ НА СТРОИТЕЛЬСТВО И ТЕХ.УСЛОВИЯ\REGION - ID документы для загрузки\Буклеты,листовки\68e4f922165fda561eabf5f9c92a23d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85592" y="827584"/>
            <a:ext cx="3672408" cy="2199456"/>
          </a:xfrm>
          <a:prstGeom prst="rect">
            <a:avLst/>
          </a:prstGeom>
          <a:noFill/>
        </p:spPr>
      </p:pic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8640" y="1043608"/>
            <a:ext cx="3240360" cy="576064"/>
          </a:xfrm>
        </p:spPr>
        <p:txBody>
          <a:bodyPr>
            <a:noAutofit/>
          </a:bodyPr>
          <a:lstStyle/>
          <a:p>
            <a:pPr algn="l"/>
            <a:r>
              <a:rPr lang="ru-RU" sz="1400" b="1" dirty="0" smtClean="0"/>
              <a:t>ВЫДАЕТСЯ ОРГАНОМ МЕСТНОГО САМОУПРАВЛЕНИЯ</a:t>
            </a:r>
            <a:endParaRPr lang="ru-RU" sz="14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1691680"/>
            <a:ext cx="32129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88640" y="1691680"/>
            <a:ext cx="3429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b="1" dirty="0"/>
              <a:t>УСЛУГА </a:t>
            </a:r>
            <a:r>
              <a:rPr lang="ru-RU" b="1" dirty="0" smtClean="0"/>
              <a:t>ПРЕДОСТАВЛЯЕТСЯ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 ВЗИМАНИЯ ПЛАТЫ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2627784"/>
            <a:ext cx="47251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88640" y="2627784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</a:t>
            </a:r>
            <a:r>
              <a:rPr lang="ru-RU" b="1" dirty="0"/>
              <a:t> ПРЕДОСТАВЛЕНИЯ УСЛУГИ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РАБОЧИХ ДНЕЙ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0" y="3347864"/>
            <a:ext cx="685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C:\Users\User\Desktop\ИСЧЕРПЫВАЮЩИЙ ПЕРЕЧЕНЬ РАЗРЕШЕНИЕ НА СТРОИТЕЛЬСТВО И ТЕХ.УСЛОВИЯ\REGION - ID документы для загрузки\Буклеты,листовки\RTd6Ap88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123728"/>
            <a:ext cx="349405" cy="267916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55330" y="3419872"/>
            <a:ext cx="6408712" cy="6494085"/>
          </a:xfrm>
          <a:prstGeom prst="rect">
            <a:avLst/>
          </a:prstGeom>
          <a:noFill/>
          <a:ln>
            <a:noFill/>
          </a:ln>
        </p:spPr>
        <p:txBody>
          <a:bodyPr wrap="square" numCol="2" spcCol="216000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ДОКУМЕНТЫ, ПРЕДОСТАВЛЯЕМЫЕ ЗАЯВИТЕЛЕМ </a:t>
            </a:r>
            <a:r>
              <a:rPr lang="ru-RU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САМОСТОЯТЕЛЬНО</a:t>
            </a:r>
            <a:r>
              <a:rPr lang="ru-RU" sz="1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endParaRPr lang="ru-RU" sz="13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ru-RU" sz="1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1) заявление установленного образца на предоставление услуги;</a:t>
            </a:r>
          </a:p>
          <a:p>
            <a:pPr algn="just"/>
            <a:r>
              <a:rPr lang="ru-RU" sz="1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2) документ, удостоверяющий личность заявителя (гражданина Российской Федерации либо иностранного гражданина, лица без гражданства, включая вид на жительство и удостоверение беженца (в случае обращения физического лица);</a:t>
            </a:r>
          </a:p>
          <a:p>
            <a:pPr algn="just"/>
            <a:r>
              <a:rPr lang="ru-RU" sz="1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3) доверенность, а также документ, удостоверяющий личность представителя заявителя, если с заявлением обращается представитель заявителя, в том числе документа, подтверждающего полномочия лица на осуществление действий без доверенности от имени заявителя - юридического лица;</a:t>
            </a:r>
          </a:p>
          <a:p>
            <a:pPr algn="just"/>
            <a:r>
              <a:rPr lang="ru-RU" sz="13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4) документы, устанавливающие права на земельный участок, если права на него не зарегистрированы в Едином государственном реестре</a:t>
            </a:r>
          </a:p>
          <a:p>
            <a:pPr algn="just"/>
            <a:r>
              <a:rPr lang="ru-RU" sz="13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недвижимости.</a:t>
            </a:r>
          </a:p>
          <a:p>
            <a:pPr algn="just"/>
            <a:endParaRPr lang="ru-RU" sz="13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just"/>
            <a:endParaRPr lang="ru-RU" sz="13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just"/>
            <a:endParaRPr lang="ru-RU" sz="13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endParaRPr lang="en-US" sz="13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ru-RU" sz="14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ПОЛУЧИТЬ МУНИЦИПАЛЬНУЮ УСЛУГУ МОЖНО:</a:t>
            </a:r>
          </a:p>
          <a:p>
            <a:endParaRPr lang="ru-RU" sz="1300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endParaRPr lang="en-US" sz="2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endParaRPr lang="ru-RU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через Портал Госуслуг</a:t>
            </a:r>
          </a:p>
          <a:p>
            <a:pPr algn="ctr"/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www.gosuslugi.ru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sz="1600" b="1" dirty="0" smtClean="0"/>
              <a:t>Служба поддержки </a:t>
            </a:r>
          </a:p>
          <a:p>
            <a:pPr algn="ctr"/>
            <a:endParaRPr lang="en-US" sz="1600" b="1" dirty="0" smtClean="0"/>
          </a:p>
          <a:p>
            <a:pPr algn="ctr"/>
            <a:r>
              <a:rPr lang="ru-RU" sz="1600" b="1" dirty="0" smtClean="0"/>
              <a:t>8 800 100-70-10</a:t>
            </a:r>
          </a:p>
          <a:p>
            <a:pPr algn="ctr"/>
            <a:r>
              <a:rPr lang="ru-RU" sz="1600" b="1" dirty="0" smtClean="0"/>
              <a:t>(бесплатно по РФ)</a:t>
            </a:r>
          </a:p>
          <a:p>
            <a:pPr algn="ctr"/>
            <a:endParaRPr lang="ru-RU" sz="2000" b="1" dirty="0"/>
          </a:p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центрах </a:t>
            </a: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«Мои Документы»</a:t>
            </a:r>
          </a:p>
          <a:p>
            <a:pPr algn="ctr"/>
            <a:endParaRPr lang="ru-RU" sz="1400" b="1" dirty="0" smtClean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ru-RU" sz="16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Справочная и консультационная служба МФЦ</a:t>
            </a:r>
          </a:p>
          <a:p>
            <a:pPr algn="ctr"/>
            <a:endParaRPr lang="ru-RU" b="1" dirty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algn="ctr"/>
            <a:r>
              <a:rPr lang="ru-RU" sz="1600" b="1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8(4852) 49-09-09</a:t>
            </a:r>
          </a:p>
          <a:p>
            <a:pPr algn="ctr"/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www.mfc76.ru</a:t>
            </a:r>
          </a:p>
        </p:txBody>
      </p:sp>
      <p:pic>
        <p:nvPicPr>
          <p:cNvPr id="21" name="Picture 16" descr="C:\Users\User\Desktop\ИСЧЕРПЫВАЮЩИЙ ПЕРЕЧЕНЬ РАЗРЕШЕНИЕ НА СТРОИТЕЛЬСТВО И ТЕХ.УСЛОВИЯ\REGION - ID документы для загрузки\Буклеты,листовки\RTd6Ap88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40768" y="2987824"/>
            <a:ext cx="349405" cy="267916"/>
          </a:xfrm>
          <a:prstGeom prst="rect">
            <a:avLst/>
          </a:prstGeom>
          <a:noFill/>
        </p:spPr>
      </p:pic>
      <p:pic>
        <p:nvPicPr>
          <p:cNvPr id="23" name="Picture 16" descr="C:\Users\User\Desktop\ИСЧЕРПЫВАЮЩИЙ ПЕРЕЧЕНЬ РАЗРЕШЕНИЕ НА СТРОИТЕЛЬСТВО И ТЕХ.УСЛОВИЯ\REGION - ID документы для загрузки\Буклеты,листовки\RTd6Ap88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4984" y="1115616"/>
            <a:ext cx="349405" cy="26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2656" y="179512"/>
            <a:ext cx="6172200" cy="1524000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БЛОК-СХЕМА</a:t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предоставления муниципальной услуги</a:t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по выдаче градостроительного плана земельного участка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1124744" y="1691680"/>
          <a:ext cx="4572000" cy="266700"/>
        </p:xfrm>
        <a:graphic>
          <a:graphicData uri="http://schemas.openxmlformats.org/drawingml/2006/table">
            <a:tbl>
              <a:tblPr/>
              <a:tblGrid>
                <a:gridCol w="4572000"/>
              </a:tblGrid>
              <a:tr h="24580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Прием и регистрация заявления и документов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91" marR="51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1124744" y="2339752"/>
          <a:ext cx="4572000" cy="266700"/>
        </p:xfrm>
        <a:graphic>
          <a:graphicData uri="http://schemas.openxmlformats.org/drawingml/2006/table">
            <a:tbl>
              <a:tblPr/>
              <a:tblGrid>
                <a:gridCol w="4572000"/>
              </a:tblGrid>
              <a:tr h="171969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Рассмотрение заявления и представленных документов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591" marR="51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AutoShape 1"/>
          <p:cNvSpPr>
            <a:spLocks noChangeShapeType="1"/>
          </p:cNvSpPr>
          <p:nvPr/>
        </p:nvSpPr>
        <p:spPr bwMode="auto">
          <a:xfrm>
            <a:off x="3501008" y="1979712"/>
            <a:ext cx="0" cy="3619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AutoShape 4"/>
          <p:cNvSpPr>
            <a:spLocks noChangeShapeType="1"/>
          </p:cNvSpPr>
          <p:nvPr/>
        </p:nvSpPr>
        <p:spPr bwMode="auto">
          <a:xfrm>
            <a:off x="3501008" y="2627784"/>
            <a:ext cx="0" cy="2746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1988840" y="2915816"/>
          <a:ext cx="3096344" cy="853440"/>
        </p:xfrm>
        <a:graphic>
          <a:graphicData uri="http://schemas.openxmlformats.org/drawingml/2006/table">
            <a:tbl>
              <a:tblPr/>
              <a:tblGrid>
                <a:gridCol w="3096344"/>
              </a:tblGrid>
              <a:tr h="7994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Принятие решения о предоставлении муниципальной услуги или об отказе в предоставлении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муниципальной услуги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1" name="AutoShape 6"/>
          <p:cNvCxnSpPr>
            <a:cxnSpLocks noChangeShapeType="1"/>
          </p:cNvCxnSpPr>
          <p:nvPr/>
        </p:nvCxnSpPr>
        <p:spPr bwMode="auto">
          <a:xfrm rot="5400000">
            <a:off x="936749" y="3679875"/>
            <a:ext cx="808037" cy="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32" name="AutoShape 7"/>
          <p:cNvCxnSpPr>
            <a:cxnSpLocks noChangeShapeType="1"/>
          </p:cNvCxnSpPr>
          <p:nvPr/>
        </p:nvCxnSpPr>
        <p:spPr bwMode="auto">
          <a:xfrm>
            <a:off x="1340768" y="3275856"/>
            <a:ext cx="64135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3" name="AutoShape 9"/>
          <p:cNvCxnSpPr>
            <a:cxnSpLocks noChangeShapeType="1"/>
          </p:cNvCxnSpPr>
          <p:nvPr/>
        </p:nvCxnSpPr>
        <p:spPr bwMode="auto">
          <a:xfrm>
            <a:off x="5696371" y="3275856"/>
            <a:ext cx="0" cy="7397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4" name="AutoShape 11"/>
          <p:cNvCxnSpPr>
            <a:cxnSpLocks noChangeShapeType="1"/>
          </p:cNvCxnSpPr>
          <p:nvPr/>
        </p:nvCxnSpPr>
        <p:spPr bwMode="auto">
          <a:xfrm>
            <a:off x="5085184" y="3275856"/>
            <a:ext cx="61118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836712" y="3563888"/>
          <a:ext cx="360040" cy="266700"/>
        </p:xfrm>
        <a:graphic>
          <a:graphicData uri="http://schemas.openxmlformats.org/drawingml/2006/table">
            <a:tbl>
              <a:tblPr/>
              <a:tblGrid>
                <a:gridCol w="36004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5805264" y="3491880"/>
          <a:ext cx="432048" cy="266700"/>
        </p:xfrm>
        <a:graphic>
          <a:graphicData uri="http://schemas.openxmlformats.org/drawingml/2006/table">
            <a:tbl>
              <a:tblPr/>
              <a:tblGrid>
                <a:gridCol w="432048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нет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32656" y="4139952"/>
          <a:ext cx="2376264" cy="720080"/>
        </p:xfrm>
        <a:graphic>
          <a:graphicData uri="http://schemas.openxmlformats.org/drawingml/2006/table">
            <a:tbl>
              <a:tblPr/>
              <a:tblGrid>
                <a:gridCol w="2376264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Оформление результата предоставления муниципальной услуги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8" name="Таблица 37"/>
          <p:cNvGraphicFramePr>
            <a:graphicFrameLocks noGrp="1"/>
          </p:cNvGraphicFramePr>
          <p:nvPr/>
        </p:nvGraphicFramePr>
        <p:xfrm>
          <a:off x="4077072" y="4067944"/>
          <a:ext cx="1964055" cy="936104"/>
        </p:xfrm>
        <a:graphic>
          <a:graphicData uri="http://schemas.openxmlformats.org/drawingml/2006/table">
            <a:tbl>
              <a:tblPr/>
              <a:tblGrid>
                <a:gridCol w="1964055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Оформление уведомления об отказе в предоставлении муниципальной услуги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9" name="AutoShape 12"/>
          <p:cNvCxnSpPr>
            <a:cxnSpLocks noChangeShapeType="1"/>
          </p:cNvCxnSpPr>
          <p:nvPr/>
        </p:nvCxnSpPr>
        <p:spPr bwMode="auto">
          <a:xfrm>
            <a:off x="5085184" y="5004048"/>
            <a:ext cx="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0" name="AutoShape 13"/>
          <p:cNvCxnSpPr>
            <a:cxnSpLocks noChangeShapeType="1"/>
          </p:cNvCxnSpPr>
          <p:nvPr/>
        </p:nvCxnSpPr>
        <p:spPr bwMode="auto">
          <a:xfrm>
            <a:off x="1412776" y="4860032"/>
            <a:ext cx="0" cy="3429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aphicFrame>
        <p:nvGraphicFramePr>
          <p:cNvPr id="41" name="Таблица 40"/>
          <p:cNvGraphicFramePr>
            <a:graphicFrameLocks noGrp="1"/>
          </p:cNvGraphicFramePr>
          <p:nvPr/>
        </p:nvGraphicFramePr>
        <p:xfrm>
          <a:off x="260648" y="5220072"/>
          <a:ext cx="2520280" cy="936104"/>
        </p:xfrm>
        <a:graphic>
          <a:graphicData uri="http://schemas.openxmlformats.org/drawingml/2006/table">
            <a:tbl>
              <a:tblPr/>
              <a:tblGrid>
                <a:gridCol w="2520280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Выдача (направление) результата предоставления муниципальной услуги заявителю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3429000" y="5364088"/>
          <a:ext cx="3096344" cy="1066800"/>
        </p:xfrm>
        <a:graphic>
          <a:graphicData uri="http://schemas.openxmlformats.org/drawingml/2006/table">
            <a:tbl>
              <a:tblPr/>
              <a:tblGrid>
                <a:gridCol w="3096344"/>
              </a:tblGrid>
              <a:tr h="7994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07670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Выдача (направление)  уведомления об отказе в предоставлении муниципальной услуги, возврат предоставленных документов заявителю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3" name="Picture 2" descr="C:\Users\User\Desktop\ИСЧЕРПЫВАЮЩИЙ ПЕРЕЧЕНЬ РАЗРЕШЕНИЕ НА СТРОИТЕЛЬСТВО И ТЕХ.УСЛОВИЯ\REGION - ID документы для загрузки\Буклеты,листовки\spozu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664" y="6660232"/>
            <a:ext cx="6264696" cy="2232248"/>
          </a:xfrm>
          <a:prstGeom prst="rect">
            <a:avLst/>
          </a:prstGeom>
          <a:noFill/>
        </p:spPr>
      </p:pic>
      <p:pic>
        <p:nvPicPr>
          <p:cNvPr id="44" name="Picture 16" descr="C:\Users\User\Desktop\ИСЧЕРПЫВАЮЩИЙ ПЕРЕЧЕНЬ РАЗРЕШЕНИЕ НА СТРОИТЕЛЬСТВО И ТЕХ.УСЛОВИЯ\REGION - ID документы для загрузки\Буклеты,листовки\RTd6Ap88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4664" y="3563888"/>
            <a:ext cx="349405" cy="26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148</TotalTime>
  <Words>226</Words>
  <Application>Microsoft Office PowerPoint</Application>
  <PresentationFormat>Экран (4:3)</PresentationFormat>
  <Paragraphs>45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Апекс</vt:lpstr>
      <vt:lpstr>Градостроительный ПЛАН  ЗЕМЕЛЬНОГО УЧАСТКА</vt:lpstr>
      <vt:lpstr>БЛОК-СХЕМА предоставления муниципальной услуги по выдаче градостроительного плана земельного участка </vt:lpstr>
    </vt:vector>
  </TitlesOfParts>
  <Company>ДС ЯО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ПОЛУЧЕНИЕ ГРАДОСТРОИТЕЛЬНОГО ПЛАНА ЗЕМЕЛЬНОГО УЧАСТКА</dc:title>
  <dc:creator>User</dc:creator>
  <cp:lastModifiedBy>User 2013-3</cp:lastModifiedBy>
  <cp:revision>21</cp:revision>
  <dcterms:created xsi:type="dcterms:W3CDTF">2017-11-27T07:39:55Z</dcterms:created>
  <dcterms:modified xsi:type="dcterms:W3CDTF">2020-05-29T06:19:58Z</dcterms:modified>
</cp:coreProperties>
</file>