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0E98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Градостроительный ПЛАН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ЗЕМЕЛЬНОГО УЧАСТКА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User\Desktop\ИСЧЕРПЫВАЮЩИЙ ПЕРЕЧЕНЬ РАЗРЕШЕНИЕ НА СТРОИТЕЛЬСТВО И ТЕХ.УСЛОВИЯ\REGION - ID документы для загрузки\Буклеты,листовки\68e4f922165fda561eabf5f9c92a23d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5592" y="827584"/>
            <a:ext cx="3672408" cy="2199456"/>
          </a:xfrm>
          <a:prstGeom prst="rect">
            <a:avLst/>
          </a:prstGeom>
          <a:noFill/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640" y="1043608"/>
            <a:ext cx="3240360" cy="576064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/>
              <a:t>ВЫДАЕТСЯ ОРГАНОМ МЕСТНОГО САМОУПРАВЛЕНИЯ</a:t>
            </a:r>
            <a:endParaRPr lang="ru-RU" sz="1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691680"/>
            <a:ext cx="3212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88640" y="1691680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b="1" dirty="0"/>
              <a:t>УСЛУГА </a:t>
            </a:r>
            <a:r>
              <a:rPr lang="ru-RU" b="1" dirty="0" smtClean="0"/>
              <a:t>ПРЕДОСТАВЛЯЕТСЯ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ВЗИМАНИЯ ПЛАТЫ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2627784"/>
            <a:ext cx="4725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88640" y="262778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</a:t>
            </a:r>
            <a:r>
              <a:rPr lang="ru-RU" b="1" dirty="0"/>
              <a:t> ПРЕДОСТАВЛЕНИЯ УСЛУГИ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ДНЕЙ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3347864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123728"/>
            <a:ext cx="349405" cy="26791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55330" y="3419872"/>
            <a:ext cx="6408712" cy="6494085"/>
          </a:xfrm>
          <a:prstGeom prst="rect">
            <a:avLst/>
          </a:prstGeom>
          <a:noFill/>
          <a:ln>
            <a:noFill/>
          </a:ln>
        </p:spPr>
        <p:txBody>
          <a:bodyPr wrap="square" numCol="2" spcCol="21600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ДОКУМЕНТЫ, ПРЕДОСТАВЛЯЕМЫЕ ЗАЯВИТЕЛЕМ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</a:t>
            </a:r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endParaRPr lang="ru-RU" sz="1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заявление установленного образца на предоставление услуги;</a:t>
            </a:r>
          </a:p>
          <a:p>
            <a:pPr algn="just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документ, удостоверяющий личность заявителя (гражданина Российской Федерации либо иностранного гражданина, лица без гражданства, включая вид на жительство и удостоверение беженца (в случае обращения физического лица);</a:t>
            </a:r>
          </a:p>
          <a:p>
            <a:pPr algn="just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доверенность, а также документ, удостоверяющий личность представителя заявителя, если с заявлением обращается представитель заявителя, в том числе документа, подтверждающего полномочия лица на осуществление действий без доверенности от имени заявителя - юридического лица;</a:t>
            </a:r>
          </a:p>
          <a:p>
            <a:pPr algn="just"/>
            <a:r>
              <a:rPr lang="ru-RU" sz="13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4) документы, устанавливающие права на земельный участок, если права на него не зарегистрированы в Едином государственном реестре</a:t>
            </a:r>
          </a:p>
          <a:p>
            <a:pPr algn="just"/>
            <a:r>
              <a:rPr lang="ru-RU" sz="13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недвижимости.</a:t>
            </a:r>
          </a:p>
          <a:p>
            <a:pPr algn="just"/>
            <a:endParaRPr lang="ru-RU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just"/>
            <a:endParaRPr lang="ru-RU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just"/>
            <a:endParaRPr lang="ru-RU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en-US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ПОЛУЧИТЬ МУНИЦИПАЛЬНУЮ УСЛУГУ МОЖНО:</a:t>
            </a:r>
          </a:p>
          <a:p>
            <a:endParaRPr lang="ru-RU" sz="13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en-US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Портал Госуслуг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www.gosuslugi.ru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1600" b="1" dirty="0" smtClean="0"/>
              <a:t>Служба поддержки 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ru-RU" sz="1600" b="1" dirty="0" smtClean="0"/>
              <a:t>8 800 100-70-10</a:t>
            </a:r>
          </a:p>
          <a:p>
            <a:pPr algn="ctr"/>
            <a:r>
              <a:rPr lang="ru-RU" sz="1600" b="1" dirty="0" smtClean="0"/>
              <a:t>(бесплатно по РФ)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центрах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«Мои Документы»</a:t>
            </a:r>
          </a:p>
          <a:p>
            <a:pPr algn="ctr"/>
            <a:endParaRPr lang="ru-RU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ru-RU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Справочная и консультационная служба МФЦ</a:t>
            </a:r>
          </a:p>
          <a:p>
            <a:pPr algn="ctr"/>
            <a:endParaRPr lang="ru-RU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ru-RU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8(4852) 49-09-09</a:t>
            </a:r>
          </a:p>
          <a:p>
            <a:pPr algn="ctr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www.mfc76.ru</a:t>
            </a:r>
          </a:p>
        </p:txBody>
      </p:sp>
      <p:pic>
        <p:nvPicPr>
          <p:cNvPr id="21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0768" y="2987824"/>
            <a:ext cx="349405" cy="267916"/>
          </a:xfrm>
          <a:prstGeom prst="rect">
            <a:avLst/>
          </a:prstGeom>
          <a:noFill/>
        </p:spPr>
      </p:pic>
      <p:pic>
        <p:nvPicPr>
          <p:cNvPr id="23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4984" y="1115616"/>
            <a:ext cx="349405" cy="26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1524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БЛОК-СХЕМА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предоставления муниципальной услуги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по выдаче градостроительного плана земельного участка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124744" y="1691680"/>
          <a:ext cx="4572000" cy="2667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24580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Прием и регистрация заявления и документов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124744" y="2339752"/>
          <a:ext cx="4572000" cy="2667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7196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Рассмотрение заявления и представленных документов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AutoShape 1"/>
          <p:cNvSpPr>
            <a:spLocks noChangeShapeType="1"/>
          </p:cNvSpPr>
          <p:nvPr/>
        </p:nvSpPr>
        <p:spPr bwMode="auto">
          <a:xfrm>
            <a:off x="3501008" y="1979712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4"/>
          <p:cNvSpPr>
            <a:spLocks noChangeShapeType="1"/>
          </p:cNvSpPr>
          <p:nvPr/>
        </p:nvSpPr>
        <p:spPr bwMode="auto">
          <a:xfrm>
            <a:off x="3501008" y="2627784"/>
            <a:ext cx="0" cy="274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988840" y="2915816"/>
          <a:ext cx="3096344" cy="853440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799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Принятие решения о предоставлении муниципальной услуги или об отказе в предоставлении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муниципальной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AutoShape 6"/>
          <p:cNvCxnSpPr>
            <a:cxnSpLocks noChangeShapeType="1"/>
          </p:cNvCxnSpPr>
          <p:nvPr/>
        </p:nvCxnSpPr>
        <p:spPr bwMode="auto">
          <a:xfrm rot="5400000">
            <a:off x="936749" y="3679875"/>
            <a:ext cx="808037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2" name="AutoShape 7"/>
          <p:cNvCxnSpPr>
            <a:cxnSpLocks noChangeShapeType="1"/>
          </p:cNvCxnSpPr>
          <p:nvPr/>
        </p:nvCxnSpPr>
        <p:spPr bwMode="auto">
          <a:xfrm>
            <a:off x="1340768" y="3275856"/>
            <a:ext cx="641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3" name="AutoShape 9"/>
          <p:cNvCxnSpPr>
            <a:cxnSpLocks noChangeShapeType="1"/>
          </p:cNvCxnSpPr>
          <p:nvPr/>
        </p:nvCxnSpPr>
        <p:spPr bwMode="auto">
          <a:xfrm>
            <a:off x="5696371" y="3275856"/>
            <a:ext cx="0" cy="739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" name="AutoShape 11"/>
          <p:cNvCxnSpPr>
            <a:cxnSpLocks noChangeShapeType="1"/>
          </p:cNvCxnSpPr>
          <p:nvPr/>
        </p:nvCxnSpPr>
        <p:spPr bwMode="auto">
          <a:xfrm>
            <a:off x="5085184" y="3275856"/>
            <a:ext cx="6111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36712" y="3563888"/>
          <a:ext cx="360040" cy="266700"/>
        </p:xfrm>
        <a:graphic>
          <a:graphicData uri="http://schemas.openxmlformats.org/drawingml/2006/table">
            <a:tbl>
              <a:tblPr/>
              <a:tblGrid>
                <a:gridCol w="36004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805264" y="3491880"/>
          <a:ext cx="432048" cy="266700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32656" y="4139952"/>
          <a:ext cx="2376264" cy="720080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Оформление результата предоставления муниципальной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077072" y="4067944"/>
          <a:ext cx="1964055" cy="936104"/>
        </p:xfrm>
        <a:graphic>
          <a:graphicData uri="http://schemas.openxmlformats.org/drawingml/2006/table">
            <a:tbl>
              <a:tblPr/>
              <a:tblGrid>
                <a:gridCol w="1964055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Оформление уведомления об отказе в предоставлении муниципальной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9" name="AutoShape 12"/>
          <p:cNvCxnSpPr>
            <a:cxnSpLocks noChangeShapeType="1"/>
          </p:cNvCxnSpPr>
          <p:nvPr/>
        </p:nvCxnSpPr>
        <p:spPr bwMode="auto">
          <a:xfrm>
            <a:off x="5085184" y="5004048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" name="AutoShape 13"/>
          <p:cNvCxnSpPr>
            <a:cxnSpLocks noChangeShapeType="1"/>
          </p:cNvCxnSpPr>
          <p:nvPr/>
        </p:nvCxnSpPr>
        <p:spPr bwMode="auto">
          <a:xfrm>
            <a:off x="1412776" y="4860032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260648" y="5220072"/>
          <a:ext cx="2520280" cy="936104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Выдача (направление) результата предоставления муниципальной услуги заявителю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3429000" y="5364088"/>
          <a:ext cx="3096344" cy="1066800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799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Выдача (направление)  уведомления об отказе в предоставлении муниципальной услуги, возврат предоставленных документов заявителю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Picture 2" descr="C:\Users\User\Desktop\ИСЧЕРПЫВАЮЩИЙ ПЕРЕЧЕНЬ РАЗРЕШЕНИЕ НА СТРОИТЕЛЬСТВО И ТЕХ.УСЛОВИЯ\REGION - ID документы для загрузки\Буклеты,листовки\spozu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6660232"/>
            <a:ext cx="6264696" cy="2232248"/>
          </a:xfrm>
          <a:prstGeom prst="rect">
            <a:avLst/>
          </a:prstGeom>
          <a:noFill/>
        </p:spPr>
      </p:pic>
      <p:pic>
        <p:nvPicPr>
          <p:cNvPr id="44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64" y="3563888"/>
            <a:ext cx="349405" cy="26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148</TotalTime>
  <Words>226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Градостроительный ПЛАН  ЗЕМЕЛЬНОГО УЧАСТКА</vt:lpstr>
      <vt:lpstr>БЛОК-СХЕМА предоставления муниципальной услуги по выдаче градостроительного плана земельного участка </vt:lpstr>
    </vt:vector>
  </TitlesOfParts>
  <Company>ДС ЯО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ГРАДОСТРОИТЕЛЬНОГО ПЛАНА ЗЕМЕЛЬНОГО УЧАСТКА</dc:title>
  <dc:creator>User</dc:creator>
  <cp:lastModifiedBy>User 2013-3</cp:lastModifiedBy>
  <cp:revision>21</cp:revision>
  <dcterms:created xsi:type="dcterms:W3CDTF">2017-11-27T07:39:55Z</dcterms:created>
  <dcterms:modified xsi:type="dcterms:W3CDTF">2020-05-29T06:19:58Z</dcterms:modified>
</cp:coreProperties>
</file>