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sldIdLst>
    <p:sldId id="256" r:id="rId2"/>
    <p:sldId id="257" r:id="rId3"/>
  </p:sldIdLst>
  <p:sldSz cx="6858000" cy="9144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3C0E98"/>
    <a:srgbClr val="FF7C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0" d="100"/>
          <a:sy n="100" d="100"/>
        </p:scale>
        <p:origin x="-1014" y="-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316523" y="1828800"/>
            <a:ext cx="6172200" cy="24384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028700" y="4442264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72050" y="366185"/>
            <a:ext cx="1543050" cy="780203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00150" y="812800"/>
            <a:ext cx="5314950" cy="24384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00150" y="3343715"/>
            <a:ext cx="5314950" cy="2012949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5943600" y="8555568"/>
            <a:ext cx="571500" cy="486833"/>
          </a:xfrm>
        </p:spPr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34290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3486150" y="2133601"/>
            <a:ext cx="3028950" cy="6034617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6172200" cy="1524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3483769" y="2046817"/>
            <a:ext cx="3031331" cy="1001183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42900" y="3149601"/>
            <a:ext cx="303014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3483769" y="3149601"/>
            <a:ext cx="3031331" cy="50186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42900" y="2032001"/>
            <a:ext cx="2256235" cy="6136217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71600" y="812800"/>
            <a:ext cx="4114800" cy="696384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371600" y="2442633"/>
            <a:ext cx="4114800" cy="52832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371600" y="1555716"/>
            <a:ext cx="4114800" cy="707136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black"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42900" y="2133600"/>
            <a:ext cx="6172200" cy="62788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342900" y="8555568"/>
            <a:ext cx="16002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AAEBB56-733E-441E-8DD5-F4F7A3F5E772}" type="datetimeFigureOut">
              <a:rPr lang="ru-RU" smtClean="0"/>
              <a:pPr/>
              <a:t>29.05.2020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343150" y="8555568"/>
            <a:ext cx="2171700" cy="486833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5943600" y="8555568"/>
            <a:ext cx="571500" cy="486833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ED96C8C-A444-49F2-A6CA-A0EFEEC2AF6C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  <p:sldLayoutId id="2147483827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0" y="0"/>
            <a:ext cx="6858000" cy="864096"/>
          </a:xfrm>
        </p:spPr>
        <p:txBody>
          <a:bodyPr>
            <a:normAutofit/>
          </a:bodyPr>
          <a:lstStyle/>
          <a:p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Градостроительный ПЛАН </a:t>
            </a:r>
            <a:b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</a:br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ЗЕМЕЛЬНОГО УЧАСТКА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pic>
        <p:nvPicPr>
          <p:cNvPr id="1027" name="Picture 3" descr="C:\Users\User\Desktop\ИСЧЕРПЫВАЮЩИЙ ПЕРЕЧЕНЬ РАЗРЕШЕНИЕ НА СТРОИТЕЛЬСТВО И ТЕХ.УСЛОВИЯ\REGION - ID документы для загрузки\Буклеты,листовки\68e4f922165fda561eabf5f9c92a23d3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AFAFA"/>
              </a:clrFrom>
              <a:clrTo>
                <a:srgbClr val="FAFAFA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185592" y="827584"/>
            <a:ext cx="3672408" cy="2199456"/>
          </a:xfrm>
          <a:prstGeom prst="rect">
            <a:avLst/>
          </a:prstGeom>
          <a:noFill/>
        </p:spPr>
      </p:pic>
      <p:sp>
        <p:nvSpPr>
          <p:cNvPr id="6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8640" y="1043608"/>
            <a:ext cx="3240360" cy="576064"/>
          </a:xfrm>
        </p:spPr>
        <p:txBody>
          <a:bodyPr>
            <a:noAutofit/>
          </a:bodyPr>
          <a:lstStyle/>
          <a:p>
            <a:pPr algn="l"/>
            <a:r>
              <a:rPr lang="ru-RU" sz="1400" b="1" dirty="0" smtClean="0"/>
              <a:t>ВЫДАЕТСЯ ОРГАНОМ МЕСТНОГО САМОУПРАВЛЕНИЯ</a:t>
            </a:r>
            <a:endParaRPr lang="ru-RU" sz="1400" b="1" dirty="0"/>
          </a:p>
        </p:txBody>
      </p:sp>
      <p:cxnSp>
        <p:nvCxnSpPr>
          <p:cNvPr id="8" name="Прямая соединительная линия 7"/>
          <p:cNvCxnSpPr/>
          <p:nvPr/>
        </p:nvCxnSpPr>
        <p:spPr>
          <a:xfrm>
            <a:off x="0" y="1691680"/>
            <a:ext cx="3212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188640" y="1691680"/>
            <a:ext cx="3429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ru-RU" b="1" dirty="0"/>
              <a:t>УСЛУГА </a:t>
            </a:r>
            <a:r>
              <a:rPr lang="ru-RU" b="1" dirty="0" smtClean="0"/>
              <a:t>ПРЕДОСТАВЛЯЕТСЯ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БЕЗ ВЗИМАНИЯ ПЛАТЫ</a:t>
            </a:r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0" y="2627784"/>
            <a:ext cx="4725144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Прямоугольник 13"/>
          <p:cNvSpPr/>
          <p:nvPr/>
        </p:nvSpPr>
        <p:spPr>
          <a:xfrm>
            <a:off x="188640" y="2627784"/>
            <a:ext cx="583264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ct val="20000"/>
              </a:spcBef>
              <a:buClr>
                <a:schemeClr val="tx1">
                  <a:shade val="95000"/>
                </a:schemeClr>
              </a:buClr>
              <a:buSzPct val="65000"/>
              <a:defRPr/>
            </a:pP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СРОК</a:t>
            </a:r>
            <a:r>
              <a:rPr lang="ru-RU" b="1" dirty="0"/>
              <a:t> ПРЕДОСТАВЛЕНИЯ УСЛУГИ </a:t>
            </a:r>
            <a:r>
              <a:rPr lang="ru-RU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14 </a:t>
            </a:r>
            <a:r>
              <a:rPr lang="ru-RU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РАБОЧИХ ДНЕЙ</a:t>
            </a:r>
          </a:p>
        </p:txBody>
      </p:sp>
      <p:cxnSp>
        <p:nvCxnSpPr>
          <p:cNvPr id="16" name="Прямая соединительная линия 15"/>
          <p:cNvCxnSpPr/>
          <p:nvPr/>
        </p:nvCxnSpPr>
        <p:spPr>
          <a:xfrm>
            <a:off x="0" y="3347864"/>
            <a:ext cx="6858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 descr="C:\Users\User\Desktop\ИСЧЕРПЫВАЮЩИЙ ПЕРЕЧЕНЬ РАЗРЕШЕНИЕ НА СТРОИТЕЛЬСТВО И ТЕХ.УСЛОВИЯ\REGION - ID документы для загрузки\Буклеты,листовки\RTd6Ap88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429000" y="2123728"/>
            <a:ext cx="349405" cy="267916"/>
          </a:xfrm>
          <a:prstGeom prst="rect">
            <a:avLst/>
          </a:prstGeom>
          <a:noFill/>
        </p:spPr>
      </p:pic>
      <p:sp>
        <p:nvSpPr>
          <p:cNvPr id="19" name="TextBox 18"/>
          <p:cNvSpPr txBox="1"/>
          <p:nvPr/>
        </p:nvSpPr>
        <p:spPr>
          <a:xfrm>
            <a:off x="255330" y="3419872"/>
            <a:ext cx="6408712" cy="6494085"/>
          </a:xfrm>
          <a:prstGeom prst="rect">
            <a:avLst/>
          </a:prstGeom>
          <a:noFill/>
          <a:ln>
            <a:noFill/>
          </a:ln>
        </p:spPr>
        <p:txBody>
          <a:bodyPr wrap="square" numCol="2" spcCol="216000" rtlCol="0">
            <a:spAutoFit/>
          </a:bodyPr>
          <a:lstStyle/>
          <a:p>
            <a:pPr algn="ctr"/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ДОКУМЕНТЫ, ПРЕДОСТАВЛЯЕМЫЕ ЗАЯВИТЕЛЕМ </a:t>
            </a:r>
            <a:r>
              <a:rPr lang="ru-RU" sz="1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САМОСТОЯТЕЛЬНО</a:t>
            </a:r>
            <a:r>
              <a:rPr lang="ru-RU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:</a:t>
            </a:r>
          </a:p>
          <a:p>
            <a:endParaRPr lang="ru-RU" sz="1300" b="1" dirty="0" smtClean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just"/>
            <a:r>
              <a:rPr lang="ru-RU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1) заявление установленного образца на предоставление услуги;</a:t>
            </a:r>
          </a:p>
          <a:p>
            <a:pPr algn="just"/>
            <a:r>
              <a:rPr lang="ru-RU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2) документ, удостоверяющий личность заявителя (гражданина Российской Федерации либо иностранного гражданина, лица без гражданства, включая вид на жительство и удостоверение беженца (в случае обращения физического лица);</a:t>
            </a:r>
          </a:p>
          <a:p>
            <a:pPr algn="just"/>
            <a:r>
              <a:rPr lang="ru-RU" sz="1300" b="1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3) доверенность, а также документ, удостоверяющий личность представителя заявителя, если с заявлением обращается представитель заявителя, в том числе документа, подтверждающего полномочия лица на осуществление действий без доверенности от имени заявителя - юридического лица;</a:t>
            </a:r>
          </a:p>
          <a:p>
            <a:pPr algn="just"/>
            <a:r>
              <a:rPr lang="ru-RU" sz="13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4) документы, устанавливающие права на земельный участок, если права на него не зарегистрированы в Едином государственном реестре</a:t>
            </a:r>
          </a:p>
          <a:p>
            <a:pPr algn="just"/>
            <a:r>
              <a:rPr lang="ru-RU" sz="13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недвижимости.</a:t>
            </a:r>
          </a:p>
          <a:p>
            <a:pPr algn="just"/>
            <a:endParaRPr lang="ru-RU" sz="13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just"/>
            <a:endParaRPr lang="ru-RU" sz="13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just"/>
            <a:endParaRPr lang="ru-RU" sz="13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endParaRPr lang="en-US" sz="13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ru-RU" sz="14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ПОЛУЧИТЬ МУНИЦИПАЛЬНУЮ УСЛУГУ МОЖНО:</a:t>
            </a:r>
          </a:p>
          <a:p>
            <a:endParaRPr lang="ru-RU" sz="1300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endParaRPr lang="en-US" sz="2000" b="1" dirty="0" smtClean="0">
              <a:solidFill>
                <a:schemeClr val="bg2">
                  <a:lumMod val="25000"/>
                </a:schemeClr>
              </a:solidFill>
            </a:endParaRPr>
          </a:p>
          <a:p>
            <a:pPr algn="ctr"/>
            <a:endParaRPr lang="ru-RU" sz="1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через Портал Госуслуг</a:t>
            </a:r>
          </a:p>
          <a:p>
            <a:pPr algn="ctr"/>
            <a:r>
              <a:rPr lang="en-US" sz="20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www.gosuslugi.ru</a:t>
            </a:r>
            <a:endParaRPr lang="ru-RU" sz="2000" b="1" dirty="0" smtClean="0">
              <a:solidFill>
                <a:schemeClr val="accent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algn="ctr"/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 algn="ctr"/>
            <a:r>
              <a:rPr lang="ru-RU" sz="1600" b="1" dirty="0" smtClean="0"/>
              <a:t>Служба поддержки </a:t>
            </a:r>
          </a:p>
          <a:p>
            <a:pPr algn="ctr"/>
            <a:endParaRPr lang="en-US" sz="1600" b="1" dirty="0" smtClean="0"/>
          </a:p>
          <a:p>
            <a:pPr algn="ctr"/>
            <a:r>
              <a:rPr lang="ru-RU" sz="1600" b="1" dirty="0" smtClean="0"/>
              <a:t>8 800 100-70-10</a:t>
            </a:r>
          </a:p>
          <a:p>
            <a:pPr algn="ctr"/>
            <a:r>
              <a:rPr lang="ru-RU" sz="1600" b="1" dirty="0" smtClean="0"/>
              <a:t>(бесплатно по РФ)</a:t>
            </a:r>
          </a:p>
          <a:p>
            <a:pPr algn="ctr"/>
            <a:endParaRPr lang="ru-RU" sz="2000" b="1" dirty="0"/>
          </a:p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центрах </a:t>
            </a:r>
          </a:p>
          <a:p>
            <a:pPr algn="ctr"/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«Мои Документы»</a:t>
            </a:r>
          </a:p>
          <a:p>
            <a:pPr algn="ctr"/>
            <a:endParaRPr lang="ru-RU" sz="1400" b="1" dirty="0" smtClean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ru-RU" sz="1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Справочная и консультационная служба МФЦ</a:t>
            </a:r>
          </a:p>
          <a:p>
            <a:pPr algn="ctr"/>
            <a:endParaRPr lang="ru-RU" b="1" dirty="0">
              <a:solidFill>
                <a:prstClr val="black">
                  <a:lumMod val="95000"/>
                  <a:lumOff val="5000"/>
                </a:prstClr>
              </a:solidFill>
            </a:endParaRPr>
          </a:p>
          <a:p>
            <a:pPr algn="ctr"/>
            <a:r>
              <a:rPr lang="ru-RU" sz="1600" b="1" dirty="0" smtClean="0">
                <a:solidFill>
                  <a:prstClr val="black">
                    <a:lumMod val="95000"/>
                    <a:lumOff val="5000"/>
                  </a:prstClr>
                </a:solidFill>
              </a:rPr>
              <a:t>8(4852) 49-09-09</a:t>
            </a:r>
          </a:p>
          <a:p>
            <a:pPr algn="ctr"/>
            <a:r>
              <a:rPr lang="en-US" sz="1600" b="1" dirty="0" smtClean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www.mfc76.ru</a:t>
            </a:r>
          </a:p>
        </p:txBody>
      </p:sp>
      <p:pic>
        <p:nvPicPr>
          <p:cNvPr id="21" name="Picture 16" descr="C:\Users\User\Desktop\ИСЧЕРПЫВАЮЩИЙ ПЕРЕЧЕНЬ РАЗРЕШЕНИЕ НА СТРОИТЕЛЬСТВО И ТЕХ.УСЛОВИЯ\REGION - ID документы для загрузки\Буклеты,листовки\RTd6Ap88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40768" y="2987824"/>
            <a:ext cx="349405" cy="267916"/>
          </a:xfrm>
          <a:prstGeom prst="rect">
            <a:avLst/>
          </a:prstGeom>
          <a:noFill/>
        </p:spPr>
      </p:pic>
      <p:pic>
        <p:nvPicPr>
          <p:cNvPr id="23" name="Picture 16" descr="C:\Users\User\Desktop\ИСЧЕРПЫВАЮЩИЙ ПЕРЕЧЕНЬ РАЗРЕШЕНИЕ НА СТРОИТЕЛЬСТВО И ТЕХ.УСЛОВИЯ\REGION - ID документы для загрузки\Буклеты,листовки\RTd6Ap88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284984" y="1115616"/>
            <a:ext cx="349405" cy="26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32656" y="179512"/>
            <a:ext cx="6172200" cy="1524000"/>
          </a:xfrm>
        </p:spPr>
        <p:txBody>
          <a:bodyPr>
            <a:noAutofit/>
          </a:bodyPr>
          <a:lstStyle/>
          <a:p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БЛОК-СХЕМА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предоставления муниципальной услуги</a:t>
            </a:r>
            <a:b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</a:br>
            <a:r>
              <a:rPr lang="ru-RU" sz="2000" dirty="0" smtClean="0">
                <a:solidFill>
                  <a:schemeClr val="bg2">
                    <a:lumMod val="50000"/>
                  </a:schemeClr>
                </a:solidFill>
              </a:rPr>
              <a:t>по выдаче градостроительного плана земельного участка</a:t>
            </a: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/>
        </p:nvGraphicFramePr>
        <p:xfrm>
          <a:off x="1124744" y="1691680"/>
          <a:ext cx="4572000" cy="266700"/>
        </p:xfrm>
        <a:graphic>
          <a:graphicData uri="http://schemas.openxmlformats.org/drawingml/2006/table">
            <a:tbl>
              <a:tblPr/>
              <a:tblGrid>
                <a:gridCol w="4572000"/>
              </a:tblGrid>
              <a:tr h="245809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Прием и регистрация заявления и документов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91" marR="51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27" name="Таблица 26"/>
          <p:cNvGraphicFramePr>
            <a:graphicFrameLocks noGrp="1"/>
          </p:cNvGraphicFramePr>
          <p:nvPr/>
        </p:nvGraphicFramePr>
        <p:xfrm>
          <a:off x="1124744" y="2339752"/>
          <a:ext cx="4572000" cy="266700"/>
        </p:xfrm>
        <a:graphic>
          <a:graphicData uri="http://schemas.openxmlformats.org/drawingml/2006/table">
            <a:tbl>
              <a:tblPr/>
              <a:tblGrid>
                <a:gridCol w="4572000"/>
              </a:tblGrid>
              <a:tr h="171969">
                <a:tc>
                  <a:txBody>
                    <a:bodyPr/>
                    <a:lstStyle/>
                    <a:p>
                      <a:pPr algn="ctr">
                        <a:lnSpc>
                          <a:spcPct val="125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Рассмотрение заявления и представленных документов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1591" marR="5159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28" name="AutoShape 1"/>
          <p:cNvSpPr>
            <a:spLocks noChangeShapeType="1"/>
          </p:cNvSpPr>
          <p:nvPr/>
        </p:nvSpPr>
        <p:spPr bwMode="auto">
          <a:xfrm>
            <a:off x="3501008" y="1979712"/>
            <a:ext cx="0" cy="36195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29" name="AutoShape 4"/>
          <p:cNvSpPr>
            <a:spLocks noChangeShapeType="1"/>
          </p:cNvSpPr>
          <p:nvPr/>
        </p:nvSpPr>
        <p:spPr bwMode="auto">
          <a:xfrm>
            <a:off x="3501008" y="2627784"/>
            <a:ext cx="0" cy="274638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graphicFrame>
        <p:nvGraphicFramePr>
          <p:cNvPr id="30" name="Таблица 29"/>
          <p:cNvGraphicFramePr>
            <a:graphicFrameLocks noGrp="1"/>
          </p:cNvGraphicFramePr>
          <p:nvPr/>
        </p:nvGraphicFramePr>
        <p:xfrm>
          <a:off x="1988840" y="2915816"/>
          <a:ext cx="3096344" cy="853440"/>
        </p:xfrm>
        <a:graphic>
          <a:graphicData uri="http://schemas.openxmlformats.org/drawingml/2006/table">
            <a:tbl>
              <a:tblPr/>
              <a:tblGrid>
                <a:gridCol w="3096344"/>
              </a:tblGrid>
              <a:tr h="7994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Принятие решения о предоставлении муниципальной услуги или об отказе в предоставлении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муниципальной услуги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1" name="AutoShape 6"/>
          <p:cNvCxnSpPr>
            <a:cxnSpLocks noChangeShapeType="1"/>
          </p:cNvCxnSpPr>
          <p:nvPr/>
        </p:nvCxnSpPr>
        <p:spPr bwMode="auto">
          <a:xfrm rot="5400000">
            <a:off x="936749" y="3679875"/>
            <a:ext cx="808037" cy="0"/>
          </a:xfrm>
          <a:prstGeom prst="bentConnector3">
            <a:avLst>
              <a:gd name="adj1" fmla="val 50000"/>
            </a:avLst>
          </a:prstGeom>
          <a:noFill/>
          <a:ln w="9525">
            <a:solidFill>
              <a:srgbClr val="000000"/>
            </a:solidFill>
            <a:miter lim="800000"/>
            <a:headEnd/>
            <a:tailEnd type="triangle" w="med" len="med"/>
          </a:ln>
        </p:spPr>
      </p:cxnSp>
      <p:cxnSp>
        <p:nvCxnSpPr>
          <p:cNvPr id="32" name="AutoShape 7"/>
          <p:cNvCxnSpPr>
            <a:cxnSpLocks noChangeShapeType="1"/>
          </p:cNvCxnSpPr>
          <p:nvPr/>
        </p:nvCxnSpPr>
        <p:spPr bwMode="auto">
          <a:xfrm>
            <a:off x="1340768" y="3275856"/>
            <a:ext cx="641350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cxnSp>
        <p:nvCxnSpPr>
          <p:cNvPr id="33" name="AutoShape 9"/>
          <p:cNvCxnSpPr>
            <a:cxnSpLocks noChangeShapeType="1"/>
          </p:cNvCxnSpPr>
          <p:nvPr/>
        </p:nvCxnSpPr>
        <p:spPr bwMode="auto">
          <a:xfrm>
            <a:off x="5696371" y="3275856"/>
            <a:ext cx="0" cy="739775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34" name="AutoShape 11"/>
          <p:cNvCxnSpPr>
            <a:cxnSpLocks noChangeShapeType="1"/>
          </p:cNvCxnSpPr>
          <p:nvPr/>
        </p:nvCxnSpPr>
        <p:spPr bwMode="auto">
          <a:xfrm>
            <a:off x="5085184" y="3275856"/>
            <a:ext cx="611187" cy="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/>
          </a:ln>
        </p:spPr>
      </p:cxnSp>
      <p:graphicFrame>
        <p:nvGraphicFramePr>
          <p:cNvPr id="35" name="Таблица 34"/>
          <p:cNvGraphicFramePr>
            <a:graphicFrameLocks noGrp="1"/>
          </p:cNvGraphicFramePr>
          <p:nvPr/>
        </p:nvGraphicFramePr>
        <p:xfrm>
          <a:off x="836712" y="3563888"/>
          <a:ext cx="360040" cy="266700"/>
        </p:xfrm>
        <a:graphic>
          <a:graphicData uri="http://schemas.openxmlformats.org/drawingml/2006/table">
            <a:tbl>
              <a:tblPr/>
              <a:tblGrid>
                <a:gridCol w="360040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да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6" name="Таблица 35"/>
          <p:cNvGraphicFramePr>
            <a:graphicFrameLocks noGrp="1"/>
          </p:cNvGraphicFramePr>
          <p:nvPr/>
        </p:nvGraphicFramePr>
        <p:xfrm>
          <a:off x="5805264" y="3491880"/>
          <a:ext cx="432048" cy="266700"/>
        </p:xfrm>
        <a:graphic>
          <a:graphicData uri="http://schemas.openxmlformats.org/drawingml/2006/table">
            <a:tbl>
              <a:tblPr/>
              <a:tblGrid>
                <a:gridCol w="432048"/>
              </a:tblGrid>
              <a:tr h="0">
                <a:tc>
                  <a:txBody>
                    <a:bodyPr/>
                    <a:lstStyle/>
                    <a:p>
                      <a:pPr algn="l">
                        <a:lnSpc>
                          <a:spcPct val="125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 smtClean="0">
                          <a:latin typeface="Times New Roman"/>
                          <a:ea typeface="Calibri"/>
                          <a:cs typeface="Times New Roman"/>
                        </a:rPr>
                        <a:t>нет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7" name="Таблица 36"/>
          <p:cNvGraphicFramePr>
            <a:graphicFrameLocks noGrp="1"/>
          </p:cNvGraphicFramePr>
          <p:nvPr/>
        </p:nvGraphicFramePr>
        <p:xfrm>
          <a:off x="332656" y="4139952"/>
          <a:ext cx="2376264" cy="720080"/>
        </p:xfrm>
        <a:graphic>
          <a:graphicData uri="http://schemas.openxmlformats.org/drawingml/2006/table">
            <a:tbl>
              <a:tblPr/>
              <a:tblGrid>
                <a:gridCol w="2376264"/>
              </a:tblGrid>
              <a:tr h="720080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Оформление результата предоставления муниципальной услуги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8" name="Таблица 37"/>
          <p:cNvGraphicFramePr>
            <a:graphicFrameLocks noGrp="1"/>
          </p:cNvGraphicFramePr>
          <p:nvPr/>
        </p:nvGraphicFramePr>
        <p:xfrm>
          <a:off x="4077072" y="4067944"/>
          <a:ext cx="1964055" cy="936104"/>
        </p:xfrm>
        <a:graphic>
          <a:graphicData uri="http://schemas.openxmlformats.org/drawingml/2006/table">
            <a:tbl>
              <a:tblPr/>
              <a:tblGrid>
                <a:gridCol w="1964055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Оформление уведомления об отказе в предоставлении муниципальной услуги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cxnSp>
        <p:nvCxnSpPr>
          <p:cNvPr id="39" name="AutoShape 12"/>
          <p:cNvCxnSpPr>
            <a:cxnSpLocks noChangeShapeType="1"/>
          </p:cNvCxnSpPr>
          <p:nvPr/>
        </p:nvCxnSpPr>
        <p:spPr bwMode="auto">
          <a:xfrm>
            <a:off x="5085184" y="5004048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cxnSp>
        <p:nvCxnSpPr>
          <p:cNvPr id="40" name="AutoShape 13"/>
          <p:cNvCxnSpPr>
            <a:cxnSpLocks noChangeShapeType="1"/>
          </p:cNvCxnSpPr>
          <p:nvPr/>
        </p:nvCxnSpPr>
        <p:spPr bwMode="auto">
          <a:xfrm>
            <a:off x="1412776" y="4860032"/>
            <a:ext cx="0" cy="342900"/>
          </a:xfrm>
          <a:prstGeom prst="straightConnector1">
            <a:avLst/>
          </a:prstGeom>
          <a:noFill/>
          <a:ln w="9525">
            <a:solidFill>
              <a:srgbClr val="000000"/>
            </a:solidFill>
            <a:round/>
            <a:headEnd/>
            <a:tailEnd type="triangle" w="med" len="med"/>
          </a:ln>
        </p:spPr>
      </p:cxnSp>
      <p:graphicFrame>
        <p:nvGraphicFramePr>
          <p:cNvPr id="41" name="Таблица 40"/>
          <p:cNvGraphicFramePr>
            <a:graphicFrameLocks noGrp="1"/>
          </p:cNvGraphicFramePr>
          <p:nvPr/>
        </p:nvGraphicFramePr>
        <p:xfrm>
          <a:off x="260648" y="5220072"/>
          <a:ext cx="2520280" cy="936104"/>
        </p:xfrm>
        <a:graphic>
          <a:graphicData uri="http://schemas.openxmlformats.org/drawingml/2006/table">
            <a:tbl>
              <a:tblPr/>
              <a:tblGrid>
                <a:gridCol w="2520280"/>
              </a:tblGrid>
              <a:tr h="936104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Выдача (направление) результата предоставления муниципальной услуги заявителю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42" name="Таблица 41"/>
          <p:cNvGraphicFramePr>
            <a:graphicFrameLocks noGrp="1"/>
          </p:cNvGraphicFramePr>
          <p:nvPr/>
        </p:nvGraphicFramePr>
        <p:xfrm>
          <a:off x="3429000" y="5364088"/>
          <a:ext cx="3096344" cy="1066800"/>
        </p:xfrm>
        <a:graphic>
          <a:graphicData uri="http://schemas.openxmlformats.org/drawingml/2006/table">
            <a:tbl>
              <a:tblPr/>
              <a:tblGrid>
                <a:gridCol w="3096344"/>
              </a:tblGrid>
              <a:tr h="799465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4076700" algn="l"/>
                        </a:tabLst>
                      </a:pPr>
                      <a:r>
                        <a:rPr lang="ru-RU" sz="1400" dirty="0">
                          <a:latin typeface="Times New Roman"/>
                          <a:ea typeface="Calibri"/>
                          <a:cs typeface="Times New Roman"/>
                        </a:rPr>
                        <a:t>Выдача (направление)  уведомления об отказе в предоставлении муниципальной услуги, возврат предоставленных документов заявителю </a:t>
                      </a:r>
                      <a:endParaRPr lang="ru-RU" sz="14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pic>
        <p:nvPicPr>
          <p:cNvPr id="43" name="Picture 2" descr="C:\Users\User\Desktop\ИСЧЕРПЫВАЮЩИЙ ПЕРЕЧЕНЬ РАЗРЕШЕНИЕ НА СТРОИТЕЛЬСТВО И ТЕХ.УСЛОВИЯ\REGION - ID документы для загрузки\Буклеты,листовки\spozu_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4664" y="6660232"/>
            <a:ext cx="6264696" cy="2232248"/>
          </a:xfrm>
          <a:prstGeom prst="rect">
            <a:avLst/>
          </a:prstGeom>
          <a:noFill/>
        </p:spPr>
      </p:pic>
      <p:pic>
        <p:nvPicPr>
          <p:cNvPr id="44" name="Picture 16" descr="C:\Users\User\Desktop\ИСЧЕРПЫВАЮЩИЙ ПЕРЕЧЕНЬ РАЗРЕШЕНИЕ НА СТРОИТЕЛЬСТВО И ТЕХ.УСЛОВИЯ\REGION - ID документы для загрузки\Буклеты,листовки\RTd6Ap88c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4664" y="3563888"/>
            <a:ext cx="349405" cy="26791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Метро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148</TotalTime>
  <Words>226</Words>
  <Application>Microsoft Office PowerPoint</Application>
  <PresentationFormat>Экран (4:3)</PresentationFormat>
  <Paragraphs>45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Апекс</vt:lpstr>
      <vt:lpstr>Градостроительный ПЛАН  ЗЕМЕЛЬНОГО УЧАСТКА</vt:lpstr>
      <vt:lpstr>БЛОК-СХЕМА предоставления муниципальной услуги по выдаче градостроительного плана земельного участка </vt:lpstr>
    </vt:vector>
  </TitlesOfParts>
  <Company>ДС ЯО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ПОЛУЧЕНИЕ ГРАДОСТРОИТЕЛЬНОГО ПЛАНА ЗЕМЕЛЬНОГО УЧАСТКА</dc:title>
  <dc:creator>User</dc:creator>
  <cp:lastModifiedBy>User 2013-3</cp:lastModifiedBy>
  <cp:revision>21</cp:revision>
  <dcterms:created xsi:type="dcterms:W3CDTF">2017-11-27T07:39:55Z</dcterms:created>
  <dcterms:modified xsi:type="dcterms:W3CDTF">2020-05-29T06:19:58Z</dcterms:modified>
</cp:coreProperties>
</file>